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Medium" panose="00000600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5846" y="-322188"/>
            <a:ext cx="1308496" cy="11336375"/>
            <a:chOff x="0" y="0"/>
            <a:chExt cx="895937" cy="40627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5937" cy="4062701"/>
            </a:xfrm>
            <a:custGeom>
              <a:avLst/>
              <a:gdLst/>
              <a:ahLst/>
              <a:cxnLst/>
              <a:rect l="l" t="t" r="r" b="b"/>
              <a:pathLst>
                <a:path w="895937" h="4062701">
                  <a:moveTo>
                    <a:pt x="0" y="0"/>
                  </a:moveTo>
                  <a:lnTo>
                    <a:pt x="895937" y="0"/>
                  </a:lnTo>
                  <a:lnTo>
                    <a:pt x="895937" y="4062701"/>
                  </a:lnTo>
                  <a:lnTo>
                    <a:pt x="0" y="4062701"/>
                  </a:lnTo>
                  <a:close/>
                </a:path>
              </a:pathLst>
            </a:custGeom>
            <a:solidFill>
              <a:srgbClr val="2B34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95937" cy="4043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949864" y="2322000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49864" y="5346000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49864" y="8370000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47832" y="2832100"/>
            <a:ext cx="6054453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142" dirty="0" err="1">
                <a:solidFill>
                  <a:srgbClr val="2B3467"/>
                </a:solidFill>
                <a:latin typeface="Poppins Medium"/>
              </a:rPr>
              <a:t>Deprescribing</a:t>
            </a:r>
            <a:r>
              <a:rPr lang="en-US" sz="3200" spc="142" dirty="0">
                <a:solidFill>
                  <a:srgbClr val="2B3467"/>
                </a:solidFill>
                <a:latin typeface="Poppins Medium"/>
              </a:rPr>
              <a:t> antihypertensive medications in older patients:</a:t>
            </a:r>
          </a:p>
          <a:p>
            <a:r>
              <a:rPr lang="en-US" sz="3200" spc="142" dirty="0">
                <a:solidFill>
                  <a:srgbClr val="2B3467"/>
                </a:solidFill>
                <a:latin typeface="Poppins Medium"/>
              </a:rPr>
              <a:t>Indications, risks, benefits and clinical practice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79204" y="5956300"/>
            <a:ext cx="6054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pc="142" dirty="0" err="1">
                <a:solidFill>
                  <a:srgbClr val="2B3467"/>
                </a:solidFill>
                <a:latin typeface="Poppins Medium"/>
              </a:rPr>
              <a:t>Vendredi</a:t>
            </a:r>
            <a:r>
              <a:rPr lang="en-US" spc="142" dirty="0">
                <a:solidFill>
                  <a:srgbClr val="2B3467"/>
                </a:solidFill>
                <a:latin typeface="Poppins Medium"/>
              </a:rPr>
              <a:t>, 02 </a:t>
            </a:r>
            <a:r>
              <a:rPr lang="en-US" spc="142" dirty="0" err="1">
                <a:solidFill>
                  <a:srgbClr val="2B3467"/>
                </a:solidFill>
                <a:latin typeface="Poppins Medium"/>
              </a:rPr>
              <a:t>Février</a:t>
            </a:r>
            <a:r>
              <a:rPr lang="en-US" spc="142" dirty="0">
                <a:solidFill>
                  <a:srgbClr val="2B3467"/>
                </a:solidFill>
                <a:latin typeface="Poppins Medium"/>
              </a:rPr>
              <a:t>, 2024 | 8:30am</a:t>
            </a:r>
          </a:p>
          <a:p>
            <a:pPr lvl="0"/>
            <a:r>
              <a:rPr lang="en-US" spc="142" dirty="0" err="1">
                <a:solidFill>
                  <a:srgbClr val="2B3467"/>
                </a:solidFill>
                <a:latin typeface="Poppins Medium"/>
              </a:rPr>
              <a:t>Amphithéâtre</a:t>
            </a:r>
            <a:endParaRPr lang="en-US" spc="142" dirty="0">
              <a:solidFill>
                <a:srgbClr val="2B3467"/>
              </a:solidFill>
              <a:latin typeface="Poppins Medium"/>
            </a:endParaRPr>
          </a:p>
          <a:p>
            <a:pPr lvl="0"/>
            <a:r>
              <a:rPr lang="en-US" spc="142" dirty="0" err="1">
                <a:solidFill>
                  <a:srgbClr val="2B3467"/>
                </a:solidFill>
                <a:latin typeface="Poppins Medium"/>
              </a:rPr>
              <a:t>Institut</a:t>
            </a:r>
            <a:r>
              <a:rPr lang="en-US" spc="142" dirty="0">
                <a:solidFill>
                  <a:srgbClr val="2B3467"/>
                </a:solidFill>
                <a:latin typeface="Poppins Medium"/>
              </a:rPr>
              <a:t> Lorrain du Coeur et des </a:t>
            </a:r>
            <a:r>
              <a:rPr lang="en-US" spc="142" dirty="0" err="1">
                <a:solidFill>
                  <a:srgbClr val="2B3467"/>
                </a:solidFill>
                <a:latin typeface="Poppins Medium"/>
              </a:rPr>
              <a:t>Vaisseaux</a:t>
            </a:r>
            <a:r>
              <a:rPr lang="en-US" spc="142" dirty="0">
                <a:solidFill>
                  <a:srgbClr val="2B3467"/>
                </a:solidFill>
                <a:latin typeface="Poppins Medium"/>
              </a:rPr>
              <a:t> Louis Mathieu</a:t>
            </a:r>
          </a:p>
          <a:p>
            <a:pPr lvl="0"/>
            <a:r>
              <a:rPr lang="en-US" spc="142" dirty="0">
                <a:solidFill>
                  <a:srgbClr val="2B3467"/>
                </a:solidFill>
                <a:latin typeface="Poppins Medium"/>
              </a:rPr>
              <a:t>CHRU Nancy, France</a:t>
            </a:r>
          </a:p>
        </p:txBody>
      </p:sp>
      <p:pic>
        <p:nvPicPr>
          <p:cNvPr id="1026" name="Picture 2" descr="https://lh5.googleusercontent.com/SN02DU7OncqmoCLqbcujzi8Xy8_137MujNQggVkcpE9aLGD6BtsLM2Z8Q8lyiLNqQ3cCe2WACDR4YTFAQKE3hMo=w163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7" y="167053"/>
            <a:ext cx="1663384" cy="9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8" descr="https://www.eugms.org/typo3conf/ext/wb_template/i/EuGM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6"/>
          <p:cNvSpPr/>
          <p:nvPr/>
        </p:nvSpPr>
        <p:spPr>
          <a:xfrm>
            <a:off x="-1008380" y="-342313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8256072"/>
            <a:ext cx="2242814" cy="76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9174435"/>
            <a:ext cx="2315727" cy="12014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33" y="8737600"/>
            <a:ext cx="1228725" cy="9525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32" y="8956675"/>
            <a:ext cx="1600200" cy="65722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58772" y="9406250"/>
            <a:ext cx="57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spc="142" dirty="0">
                <a:solidFill>
                  <a:srgbClr val="2B3467"/>
                </a:solidFill>
                <a:latin typeface="Poppins Medium"/>
              </a:rPr>
              <a:t>u1116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3" y="240701"/>
            <a:ext cx="909317" cy="83879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79204" y="1602192"/>
            <a:ext cx="4647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spc="142" dirty="0">
                <a:solidFill>
                  <a:srgbClr val="2B3467"/>
                </a:solidFill>
                <a:latin typeface="Poppins Medium"/>
              </a:rPr>
              <a:t>Séminaire organisé par la</a:t>
            </a:r>
          </a:p>
          <a:p>
            <a:r>
              <a:rPr lang="fr-FR" sz="2400" spc="142" dirty="0">
                <a:solidFill>
                  <a:srgbClr val="2B3467"/>
                </a:solidFill>
                <a:latin typeface="Poppins Medium"/>
              </a:rPr>
              <a:t>FHU CARTAGE-PROFILES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79204" y="7819237"/>
            <a:ext cx="2335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142" dirty="0">
                <a:solidFill>
                  <a:srgbClr val="2B3467"/>
                </a:solidFill>
                <a:latin typeface="Poppins Medium"/>
              </a:rPr>
              <a:t>Co-organisateurs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0" y="266653"/>
            <a:ext cx="3683235" cy="7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4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/>
          <p:cNvSpPr/>
          <p:nvPr/>
        </p:nvSpPr>
        <p:spPr>
          <a:xfrm rot="16200000">
            <a:off x="561685" y="8537584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 rot="5400000">
            <a:off x="3106313" y="-3114502"/>
            <a:ext cx="1343875" cy="7556502"/>
            <a:chOff x="0" y="0"/>
            <a:chExt cx="895937" cy="40627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5937" cy="4062701"/>
            </a:xfrm>
            <a:custGeom>
              <a:avLst/>
              <a:gdLst/>
              <a:ahLst/>
              <a:cxnLst/>
              <a:rect l="l" t="t" r="r" b="b"/>
              <a:pathLst>
                <a:path w="895937" h="4062701">
                  <a:moveTo>
                    <a:pt x="0" y="0"/>
                  </a:moveTo>
                  <a:lnTo>
                    <a:pt x="895937" y="0"/>
                  </a:lnTo>
                  <a:lnTo>
                    <a:pt x="895937" y="4062701"/>
                  </a:lnTo>
                  <a:lnTo>
                    <a:pt x="0" y="4062701"/>
                  </a:lnTo>
                  <a:close/>
                </a:path>
              </a:pathLst>
            </a:custGeom>
            <a:solidFill>
              <a:srgbClr val="2B34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95937" cy="4043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42" name="Freeform 6"/>
          <p:cNvSpPr/>
          <p:nvPr/>
        </p:nvSpPr>
        <p:spPr>
          <a:xfrm rot="16200000">
            <a:off x="636678" y="-1038019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272794" y="8037632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201" y="6261100"/>
            <a:ext cx="602054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12:15-13:15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LUNCH BREAK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6550" y="1549978"/>
            <a:ext cx="602054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08:30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WELCOME</a:t>
            </a:r>
          </a:p>
          <a:p>
            <a:endParaRPr lang="en-US" sz="1200" spc="166" dirty="0">
              <a:solidFill>
                <a:srgbClr val="2B3467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	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7128" y="8928100"/>
            <a:ext cx="602054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15:15-15:30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CLOSING REMARKS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1408" y="165892"/>
            <a:ext cx="617607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spc="142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Friday, 02 February, 2024</a:t>
            </a:r>
          </a:p>
          <a:p>
            <a:r>
              <a:rPr lang="en-US" sz="1400" spc="142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Amphithéâtre</a:t>
            </a:r>
            <a:endParaRPr lang="en-US" sz="1400" spc="142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1400" spc="142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Institut</a:t>
            </a:r>
            <a:r>
              <a:rPr lang="en-US" sz="1400" spc="142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Lorrain du Coeur et des </a:t>
            </a:r>
            <a:r>
              <a:rPr lang="en-US" sz="1400" spc="142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Vaisseaux</a:t>
            </a:r>
            <a:r>
              <a:rPr lang="en-US" sz="1400" spc="142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Louis Mathieu</a:t>
            </a:r>
          </a:p>
          <a:p>
            <a:r>
              <a:rPr lang="en-US" sz="1400" spc="142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CHRU Nancy, France</a:t>
            </a:r>
          </a:p>
        </p:txBody>
      </p:sp>
      <p:sp>
        <p:nvSpPr>
          <p:cNvPr id="36" name="Freeform 5"/>
          <p:cNvSpPr/>
          <p:nvPr/>
        </p:nvSpPr>
        <p:spPr>
          <a:xfrm rot="16200000">
            <a:off x="1050075" y="8976494"/>
            <a:ext cx="1832514" cy="2089935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e 8"/>
          <p:cNvGrpSpPr/>
          <p:nvPr/>
        </p:nvGrpSpPr>
        <p:grpSpPr>
          <a:xfrm>
            <a:off x="913201" y="2910372"/>
            <a:ext cx="6467861" cy="3110460"/>
            <a:chOff x="913201" y="2746304"/>
            <a:chExt cx="6467861" cy="3110460"/>
          </a:xfrm>
        </p:grpSpPr>
        <p:sp>
          <p:nvSpPr>
            <p:cNvPr id="10" name="TextBox 10"/>
            <p:cNvSpPr txBox="1"/>
            <p:nvPr/>
          </p:nvSpPr>
          <p:spPr>
            <a:xfrm>
              <a:off x="1116162" y="3670300"/>
              <a:ext cx="626489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Innovations of the 2023 ESH Guidelines concerning older patients - A. </a:t>
              </a:r>
              <a:r>
                <a:rPr lang="en-US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Benetos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(Nancy, FR)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16162" y="4279900"/>
              <a:ext cx="626489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Risks / adverse effects of antihypertensive treatments in older people - J. Sheppard (Oxford, UK)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13201" y="2746304"/>
              <a:ext cx="6020545" cy="18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b="1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9:00-12:00</a:t>
              </a:r>
              <a:r>
                <a:rPr lang="en-US" sz="1200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MORNING SESSION – (In English)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16162" y="3127304"/>
              <a:ext cx="626489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Presentation of the 2023 ESH Guidelines on hypertension </a:t>
              </a:r>
            </a:p>
            <a:p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- A. </a:t>
              </a:r>
              <a:r>
                <a:rPr lang="en-US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Persu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(Brussels, BE)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24326" y="5487432"/>
              <a:ext cx="6253632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Long term follow-up after a trial of deprescription (OPTIMISE)</a:t>
              </a:r>
            </a:p>
            <a:p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- R. McManus (Oxford, UK)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16162" y="4889500"/>
              <a:ext cx="6264900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fr-FR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Potential</a:t>
              </a:r>
              <a:r>
                <a:rPr lang="fr-FR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  </a:t>
              </a:r>
              <a:r>
                <a:rPr lang="fr-FR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cardiovascular</a:t>
              </a:r>
              <a:r>
                <a:rPr lang="fr-FR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complications  of </a:t>
              </a:r>
              <a:r>
                <a:rPr lang="fr-FR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antihypertensive</a:t>
              </a:r>
              <a:r>
                <a:rPr lang="fr-FR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fr-FR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treatment</a:t>
              </a:r>
              <a:r>
                <a:rPr lang="fr-FR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fr-FR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reduction</a:t>
              </a:r>
              <a:r>
                <a:rPr lang="fr-FR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in </a:t>
              </a:r>
              <a:r>
                <a:rPr lang="fr-FR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older</a:t>
              </a:r>
              <a:r>
                <a:rPr lang="fr-FR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hypertensives 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- N. </a:t>
              </a:r>
              <a:r>
                <a:rPr lang="en-US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Girerd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(Nancy, FR)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901408" y="7480300"/>
            <a:ext cx="6479653" cy="1282244"/>
            <a:chOff x="901408" y="7539623"/>
            <a:chExt cx="6479653" cy="1282244"/>
          </a:xfrm>
        </p:grpSpPr>
        <p:sp>
          <p:nvSpPr>
            <p:cNvPr id="19" name="TextBox 19"/>
            <p:cNvSpPr txBox="1"/>
            <p:nvPr/>
          </p:nvSpPr>
          <p:spPr>
            <a:xfrm>
              <a:off x="901408" y="7539623"/>
              <a:ext cx="5460311" cy="18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200" b="1" u="none" strike="noStrike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13:45-15:15</a:t>
              </a:r>
              <a:r>
                <a:rPr lang="en-US" sz="1200" u="none" strike="noStrike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ROUND TABLE  - (</a:t>
              </a:r>
              <a:r>
                <a:rPr lang="en-US" sz="1200" spc="166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e</a:t>
              </a:r>
              <a:r>
                <a:rPr lang="en-US" sz="1200" u="none" strike="noStrike" spc="166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n</a:t>
              </a:r>
              <a:r>
                <a:rPr lang="en-US" sz="1200" u="none" strike="noStrike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1200" spc="166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f</a:t>
              </a:r>
              <a:r>
                <a:rPr lang="en-US" sz="1200" u="none" strike="noStrike" spc="166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rançais</a:t>
              </a:r>
              <a:r>
                <a:rPr lang="en-US" sz="1200" u="none" strike="noStrike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)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16161" y="8267869"/>
              <a:ext cx="5961325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08138" lvl="1" indent="-154069">
                <a:buFont typeface="Arial"/>
                <a:buChar char="•"/>
              </a:pP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Chair – L. Joly (Nancy, FR)</a:t>
              </a:r>
            </a:p>
            <a:p>
              <a:pPr marL="308138" lvl="1" indent="-154069">
                <a:buFont typeface="Arial"/>
                <a:buChar char="•"/>
              </a:pP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JM </a:t>
              </a:r>
              <a:r>
                <a:rPr lang="en-US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Boivin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(Nancy, FR), L. </a:t>
              </a:r>
              <a:r>
                <a:rPr lang="en-US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Rouch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(Toulouse, FR), </a:t>
              </a:r>
            </a:p>
            <a:p>
              <a:pPr marL="154069" lvl="1"/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  T. </a:t>
              </a:r>
              <a:r>
                <a:rPr lang="en-US" sz="1200" spc="142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Cuffaro-Piscitello</a:t>
              </a:r>
              <a:r>
                <a:rPr lang="en-US" sz="1200" spc="142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(Metz, FR) 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16161" y="7827546"/>
              <a:ext cx="6264900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How to promote </a:t>
              </a:r>
              <a:r>
                <a:rPr lang="en-US" sz="1200" spc="166" dirty="0" err="1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deprescription</a:t>
              </a:r>
              <a:r>
                <a:rPr lang="en-US" sz="1200" spc="166" dirty="0">
                  <a:solidFill>
                    <a:srgbClr val="2B3467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in clinical practice: exchanges between Cardiologists, General Practitioners and Geriatricians</a:t>
              </a:r>
            </a:p>
          </p:txBody>
        </p:sp>
      </p:grpSp>
      <p:grpSp>
        <p:nvGrpSpPr>
          <p:cNvPr id="33" name="Group 2"/>
          <p:cNvGrpSpPr/>
          <p:nvPr/>
        </p:nvGrpSpPr>
        <p:grpSpPr>
          <a:xfrm rot="16200000">
            <a:off x="3106313" y="6243212"/>
            <a:ext cx="1343875" cy="7556500"/>
            <a:chOff x="0" y="0"/>
            <a:chExt cx="895937" cy="4062701"/>
          </a:xfrm>
        </p:grpSpPr>
        <p:sp>
          <p:nvSpPr>
            <p:cNvPr id="34" name="Freeform 3"/>
            <p:cNvSpPr/>
            <p:nvPr/>
          </p:nvSpPr>
          <p:spPr>
            <a:xfrm>
              <a:off x="0" y="0"/>
              <a:ext cx="895937" cy="4062701"/>
            </a:xfrm>
            <a:custGeom>
              <a:avLst/>
              <a:gdLst/>
              <a:ahLst/>
              <a:cxnLst/>
              <a:rect l="l" t="t" r="r" b="b"/>
              <a:pathLst>
                <a:path w="895937" h="4062701">
                  <a:moveTo>
                    <a:pt x="0" y="0"/>
                  </a:moveTo>
                  <a:lnTo>
                    <a:pt x="895937" y="0"/>
                  </a:lnTo>
                  <a:lnTo>
                    <a:pt x="895937" y="4062701"/>
                  </a:lnTo>
                  <a:lnTo>
                    <a:pt x="0" y="4062701"/>
                  </a:lnTo>
                  <a:close/>
                </a:path>
              </a:pathLst>
            </a:custGeom>
            <a:solidFill>
              <a:srgbClr val="2B3467"/>
            </a:solidFill>
          </p:spPr>
        </p:sp>
        <p:sp>
          <p:nvSpPr>
            <p:cNvPr id="35" name="TextBox 4"/>
            <p:cNvSpPr txBox="1"/>
            <p:nvPr/>
          </p:nvSpPr>
          <p:spPr>
            <a:xfrm>
              <a:off x="0" y="19050"/>
              <a:ext cx="895937" cy="4043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37" name="Freeform 6"/>
          <p:cNvSpPr/>
          <p:nvPr/>
        </p:nvSpPr>
        <p:spPr>
          <a:xfrm rot="16200000">
            <a:off x="3421131" y="8938317"/>
            <a:ext cx="1309469" cy="2171847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7"/>
          <p:cNvSpPr/>
          <p:nvPr/>
        </p:nvSpPr>
        <p:spPr>
          <a:xfrm rot="16200000">
            <a:off x="4472232" y="10021463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8"/>
          <p:cNvSpPr/>
          <p:nvPr/>
        </p:nvSpPr>
        <p:spPr>
          <a:xfrm rot="16200000">
            <a:off x="4472232" y="13045463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6"/>
          <p:cNvSpPr/>
          <p:nvPr/>
        </p:nvSpPr>
        <p:spPr>
          <a:xfrm rot="16200000">
            <a:off x="5649517" y="8988944"/>
            <a:ext cx="1626104" cy="2497982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6"/>
          <p:cNvSpPr/>
          <p:nvPr/>
        </p:nvSpPr>
        <p:spPr>
          <a:xfrm rot="16200000">
            <a:off x="3607043" y="-1018772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6"/>
          <p:cNvSpPr/>
          <p:nvPr/>
        </p:nvSpPr>
        <p:spPr>
          <a:xfrm rot="16200000">
            <a:off x="6613691" y="-732165"/>
            <a:ext cx="1832514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15"/>
          <p:cNvSpPr txBox="1"/>
          <p:nvPr/>
        </p:nvSpPr>
        <p:spPr>
          <a:xfrm>
            <a:off x="5161789" y="9410869"/>
            <a:ext cx="221616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Organizing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A.Benetos</a:t>
            </a:r>
            <a:endParaRPr lang="en-US" sz="1200" spc="166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I. </a:t>
            </a:r>
            <a:r>
              <a:rPr lang="en-US" sz="1200" spc="166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Georgiopoulos</a:t>
            </a:r>
            <a:endParaRPr lang="en-US" sz="1200" spc="166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799217" y="9419560"/>
            <a:ext cx="209419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Scientific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 Benetos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J. Sheppard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R. McManus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R. Kreutz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L. Joly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pc="166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N. </a:t>
            </a:r>
            <a:r>
              <a:rPr lang="en-US" sz="1200" spc="166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Girerd</a:t>
            </a:r>
            <a:endParaRPr lang="en-US" sz="1200" spc="166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746" y="6642100"/>
            <a:ext cx="6233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13:15-13:45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Presentation of survey results from the  ESH Working Group on Hypertension in Older Adults – A. </a:t>
            </a:r>
            <a:r>
              <a:rPr lang="en-US" sz="1200" spc="166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Benetos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(Nancy, FR) - M. </a:t>
            </a:r>
            <a:r>
              <a:rPr lang="en-US" sz="1200" spc="166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Camafort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spc="166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Babkowski</a:t>
            </a:r>
            <a:r>
              <a:rPr lang="en-US" sz="1200" spc="166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(Barcelona, ES)</a:t>
            </a:r>
          </a:p>
        </p:txBody>
      </p:sp>
      <p:sp>
        <p:nvSpPr>
          <p:cNvPr id="45" name="Freeform 6"/>
          <p:cNvSpPr/>
          <p:nvPr/>
        </p:nvSpPr>
        <p:spPr>
          <a:xfrm rot="16200000">
            <a:off x="1058559" y="8977519"/>
            <a:ext cx="1309469" cy="2171847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6"/>
          <p:cNvSpPr/>
          <p:nvPr/>
        </p:nvSpPr>
        <p:spPr>
          <a:xfrm rot="16200000">
            <a:off x="-1121387" y="8905665"/>
            <a:ext cx="1309469" cy="2171847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/>
          <p:cNvSpPr/>
          <p:nvPr/>
        </p:nvSpPr>
        <p:spPr>
          <a:xfrm>
            <a:off x="1127469" y="1856281"/>
            <a:ext cx="5498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Benetos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–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Directeur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FHU-CARTAGE PROFILES</a:t>
            </a:r>
          </a:p>
          <a:p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F. 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Bruneau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–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Directeur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Général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Adjoint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CHRU Nancy</a:t>
            </a:r>
          </a:p>
          <a:p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H. Boulanger –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Présidente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Université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de Lorraine</a:t>
            </a:r>
          </a:p>
          <a:p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D.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Mainard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–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Directeur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Pôle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BMS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Université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de Lorraine</a:t>
            </a:r>
          </a:p>
          <a:p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Oussalah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– </a:t>
            </a:r>
            <a:r>
              <a:rPr lang="en-US" sz="1200" spc="142" dirty="0" err="1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Résponsable</a:t>
            </a:r>
            <a:r>
              <a:rPr lang="en-US" sz="1200" spc="142" dirty="0">
                <a:solidFill>
                  <a:srgbClr val="2B3467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DRCI CHRU Nancy </a:t>
            </a:r>
          </a:p>
        </p:txBody>
      </p:sp>
    </p:spTree>
    <p:extLst>
      <p:ext uri="{BB962C8B-B14F-4D97-AF65-F5344CB8AC3E}">
        <p14:creationId xmlns:p14="http://schemas.microsoft.com/office/powerpoint/2010/main" val="85273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338</Words>
  <Application>Microsoft Office PowerPoint</Application>
  <PresentationFormat>Personnalisé</PresentationFormat>
  <Paragraphs>48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Poppins Medium</vt:lpstr>
      <vt:lpstr>Calibri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Modern Wedding Program</dc:title>
  <dc:creator>GEORGIOPOULOS Ioannis</dc:creator>
  <cp:lastModifiedBy>BENETOS Athanasios</cp:lastModifiedBy>
  <cp:revision>57</cp:revision>
  <dcterms:created xsi:type="dcterms:W3CDTF">2006-08-16T00:00:00Z</dcterms:created>
  <dcterms:modified xsi:type="dcterms:W3CDTF">2024-02-09T13:11:12Z</dcterms:modified>
  <dc:identifier>DAFyb3B0pWU</dc:identifier>
</cp:coreProperties>
</file>